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7"/>
  </p:notesMasterIdLst>
  <p:handoutMasterIdLst>
    <p:handoutMasterId r:id="rId8"/>
  </p:handoutMasterIdLst>
  <p:sldIdLst>
    <p:sldId id="262" r:id="rId5"/>
    <p:sldId id="263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06" userDrawn="1">
          <p15:clr>
            <a:srgbClr val="A4A3A4"/>
          </p15:clr>
        </p15:guide>
        <p15:guide id="2" pos="3491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by, Lisa" initials="CL" lastIdx="20" clrIdx="0">
    <p:extLst>
      <p:ext uri="{19B8F6BF-5375-455C-9EA6-DF929625EA0E}">
        <p15:presenceInfo xmlns:p15="http://schemas.microsoft.com/office/powerpoint/2012/main" userId="S::lcd1021@keene.edu::6f3b26b6-7f6d-497b-b1d4-9437251f97e6" providerId="AD"/>
      </p:ext>
    </p:extLst>
  </p:cmAuthor>
  <p:cmAuthor id="2" name="Fauth, James" initials="FJ" lastIdx="7" clrIdx="1">
    <p:extLst>
      <p:ext uri="{19B8F6BF-5375-455C-9EA6-DF929625EA0E}">
        <p15:presenceInfo xmlns:p15="http://schemas.microsoft.com/office/powerpoint/2012/main" userId="S::jmf1100@keene.edu::f1b12887-825d-4784-951e-75b7f1d3bf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2"/>
    <a:srgbClr val="D9D7CC"/>
    <a:srgbClr val="495955"/>
    <a:srgbClr val="3D7DCA"/>
    <a:srgbClr val="AB3964"/>
    <a:srgbClr val="FAF9ED"/>
    <a:srgbClr val="686B6C"/>
    <a:srgbClr val="334042"/>
    <a:srgbClr val="3C6D8F"/>
    <a:srgbClr val="C1C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46C66D-BEDD-274C-8AEE-5A352528B830}" v="3" dt="2023-02-03T17:30:47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27" autoAdjust="0"/>
  </p:normalViewPr>
  <p:slideViewPr>
    <p:cSldViewPr snapToGrid="0">
      <p:cViewPr varScale="1">
        <p:scale>
          <a:sx n="123" d="100"/>
          <a:sy n="123" d="100"/>
        </p:scale>
        <p:origin x="1352" y="192"/>
      </p:cViewPr>
      <p:guideLst>
        <p:guide orient="horz" pos="1906"/>
        <p:guide pos="3491"/>
        <p:guide orient="horz" pos="2160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Graham" userId="610beec9-dff6-4c26-b777-970b89cac4e3" providerId="ADAL" clId="{563BD385-4C70-ED46-9FCB-B397B9980F91}"/>
    <pc:docChg chg="custSel modSld">
      <pc:chgData name="Michelle Graham" userId="610beec9-dff6-4c26-b777-970b89cac4e3" providerId="ADAL" clId="{563BD385-4C70-ED46-9FCB-B397B9980F91}" dt="2022-11-01T20:13:50.614" v="9" actId="255"/>
      <pc:docMkLst>
        <pc:docMk/>
      </pc:docMkLst>
      <pc:sldChg chg="addSp delSp modSp mod">
        <pc:chgData name="Michelle Graham" userId="610beec9-dff6-4c26-b777-970b89cac4e3" providerId="ADAL" clId="{563BD385-4C70-ED46-9FCB-B397B9980F91}" dt="2022-11-01T20:13:50.614" v="9" actId="255"/>
        <pc:sldMkLst>
          <pc:docMk/>
          <pc:sldMk cId="2154155344" sldId="262"/>
        </pc:sldMkLst>
        <pc:spChg chg="add del mod">
          <ac:chgData name="Michelle Graham" userId="610beec9-dff6-4c26-b777-970b89cac4e3" providerId="ADAL" clId="{563BD385-4C70-ED46-9FCB-B397B9980F91}" dt="2022-11-01T20:04:23.089" v="2"/>
          <ac:spMkLst>
            <pc:docMk/>
            <pc:sldMk cId="2154155344" sldId="262"/>
            <ac:spMk id="2" creationId="{B993C12C-6884-CEAF-FCE8-905637CE17D5}"/>
          </ac:spMkLst>
        </pc:spChg>
        <pc:spChg chg="add del mod">
          <ac:chgData name="Michelle Graham" userId="610beec9-dff6-4c26-b777-970b89cac4e3" providerId="ADAL" clId="{563BD385-4C70-ED46-9FCB-B397B9980F91}" dt="2022-11-01T20:06:52.419" v="7" actId="478"/>
          <ac:spMkLst>
            <pc:docMk/>
            <pc:sldMk cId="2154155344" sldId="262"/>
            <ac:spMk id="3" creationId="{F30B946E-34B2-1A9C-04D3-BBB489B3A20D}"/>
          </ac:spMkLst>
        </pc:spChg>
        <pc:graphicFrameChg chg="mod">
          <ac:chgData name="Michelle Graham" userId="610beec9-dff6-4c26-b777-970b89cac4e3" providerId="ADAL" clId="{563BD385-4C70-ED46-9FCB-B397B9980F91}" dt="2022-11-01T20:13:50.614" v="9" actId="255"/>
          <ac:graphicFrameMkLst>
            <pc:docMk/>
            <pc:sldMk cId="2154155344" sldId="262"/>
            <ac:graphicFrameMk id="62" creationId="{844515B4-8DE8-459B-8336-A935BF07F222}"/>
          </ac:graphicFrameMkLst>
        </pc:graphicFrameChg>
      </pc:sldChg>
    </pc:docChg>
  </pc:docChgLst>
  <pc:docChgLst>
    <pc:chgData name="Michelle Graham" userId="610beec9-dff6-4c26-b777-970b89cac4e3" providerId="ADAL" clId="{9C46C66D-BEDD-274C-8AEE-5A352528B830}"/>
    <pc:docChg chg="modSld">
      <pc:chgData name="Michelle Graham" userId="610beec9-dff6-4c26-b777-970b89cac4e3" providerId="ADAL" clId="{9C46C66D-BEDD-274C-8AEE-5A352528B830}" dt="2023-02-03T17:30:47.413" v="96"/>
      <pc:docMkLst>
        <pc:docMk/>
      </pc:docMkLst>
      <pc:sldChg chg="modSp mod">
        <pc:chgData name="Michelle Graham" userId="610beec9-dff6-4c26-b777-970b89cac4e3" providerId="ADAL" clId="{9C46C66D-BEDD-274C-8AEE-5A352528B830}" dt="2023-02-03T17:17:51.330" v="16" actId="1038"/>
        <pc:sldMkLst>
          <pc:docMk/>
          <pc:sldMk cId="2154155344" sldId="262"/>
        </pc:sldMkLst>
        <pc:spChg chg="mod">
          <ac:chgData name="Michelle Graham" userId="610beec9-dff6-4c26-b777-970b89cac4e3" providerId="ADAL" clId="{9C46C66D-BEDD-274C-8AEE-5A352528B830}" dt="2023-02-03T17:17:51.330" v="16" actId="1038"/>
          <ac:spMkLst>
            <pc:docMk/>
            <pc:sldMk cId="2154155344" sldId="262"/>
            <ac:spMk id="90" creationId="{175B1347-CF68-4EF4-9377-7D811307D227}"/>
          </ac:spMkLst>
        </pc:spChg>
      </pc:sldChg>
      <pc:sldChg chg="modSp mod">
        <pc:chgData name="Michelle Graham" userId="610beec9-dff6-4c26-b777-970b89cac4e3" providerId="ADAL" clId="{9C46C66D-BEDD-274C-8AEE-5A352528B830}" dt="2023-02-03T17:30:47.413" v="96"/>
        <pc:sldMkLst>
          <pc:docMk/>
          <pc:sldMk cId="2856842151" sldId="263"/>
        </pc:sldMkLst>
        <pc:graphicFrameChg chg="mod modGraphic">
          <ac:chgData name="Michelle Graham" userId="610beec9-dff6-4c26-b777-970b89cac4e3" providerId="ADAL" clId="{9C46C66D-BEDD-274C-8AEE-5A352528B830}" dt="2023-02-03T17:30:47.413" v="96"/>
          <ac:graphicFrameMkLst>
            <pc:docMk/>
            <pc:sldMk cId="2856842151" sldId="263"/>
            <ac:graphicFrameMk id="3" creationId="{44CBC4C1-B005-D048-B822-15CF1D05BD2F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mp52\Dropbox%20(BHII)\BHI%20All\OSEW%20SCTG\MTSS-B%20TA%20Center\MTSS-B%20Toolkit%20development\Community%20data%20profile\Data%20Profiles%20Indicator%20List%20and%20Chart%20Templates%202020-12-0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85301806308448"/>
          <c:y val="0.11795376664617989"/>
          <c:w val="0.95067233222766856"/>
          <c:h val="0.5385942157560067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'Race &amp; Ethnicity Chart'!$C$2</c:f>
              <c:strCache>
                <c:ptCount val="1"/>
                <c:pt idx="0">
                  <c:v>County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8859312939866549E-3"/>
                  <c:y val="9.30395488142361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6A-43BA-9660-0C860C0B7A7F}"/>
                </c:ext>
              </c:extLst>
            </c:dLbl>
            <c:dLbl>
              <c:idx val="6"/>
              <c:layout>
                <c:manualLayout>
                  <c:x val="0"/>
                  <c:y val="1.9189406942936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6A-43BA-9660-0C860C0B7A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 Light" panose="02000000000000000000" pitchFamily="2" charset="0"/>
                    <a:ea typeface="Roboto Condensed Light" panose="02000000000000000000" pitchFamily="2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'Race &amp; Ethnicity Chart'!$A$3:$A$11</c:f>
              <c:strCache>
                <c:ptCount val="9"/>
                <c:pt idx="0">
                  <c:v>Hispanic or Latino</c:v>
                </c:pt>
                <c:pt idx="1">
                  <c:v>Not Hispanic or Latino</c:v>
                </c:pt>
                <c:pt idx="3">
                  <c:v>American Indian or Alaska Native</c:v>
                </c:pt>
                <c:pt idx="4">
                  <c:v>Asian</c:v>
                </c:pt>
                <c:pt idx="5">
                  <c:v>Black or African American</c:v>
                </c:pt>
                <c:pt idx="6">
                  <c:v>Native Hawaiian or Pacific Islander</c:v>
                </c:pt>
                <c:pt idx="7">
                  <c:v>Two or More Races</c:v>
                </c:pt>
                <c:pt idx="8">
                  <c:v>White</c:v>
                </c:pt>
              </c:strCache>
            </c:strRef>
          </c:cat>
          <c:val>
            <c:numRef>
              <c:f>'Race &amp; Ethnicity Chart'!$C$3:$C$11</c:f>
              <c:numCache>
                <c:formatCode>0.0%</c:formatCode>
                <c:ptCount val="9"/>
                <c:pt idx="0">
                  <c:v>7.2999999999999995E-2</c:v>
                </c:pt>
                <c:pt idx="1">
                  <c:v>0.92700000000000005</c:v>
                </c:pt>
                <c:pt idx="3">
                  <c:v>3.0000000000000001E-3</c:v>
                </c:pt>
                <c:pt idx="4">
                  <c:v>4.4999999999999998E-2</c:v>
                </c:pt>
                <c:pt idx="5">
                  <c:v>3.2000000000000001E-2</c:v>
                </c:pt>
                <c:pt idx="6">
                  <c:v>1E-3</c:v>
                </c:pt>
                <c:pt idx="7">
                  <c:v>2.1000000000000001E-2</c:v>
                </c:pt>
                <c:pt idx="8">
                  <c:v>0.89800000000000002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6A-43BA-9660-0C860C0B7A7F}"/>
            </c:ext>
          </c:extLst>
        </c:ser>
        <c:ser>
          <c:idx val="0"/>
          <c:order val="1"/>
          <c:tx>
            <c:strRef>
              <c:f>'Race &amp; Ethnicity Chart'!$B$2</c:f>
              <c:strCache>
                <c:ptCount val="1"/>
                <c:pt idx="0">
                  <c:v>NH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'Race &amp; Ethnicity Chart'!$A$3:$A$11</c:f>
              <c:strCache>
                <c:ptCount val="9"/>
                <c:pt idx="0">
                  <c:v>Hispanic or Latino</c:v>
                </c:pt>
                <c:pt idx="1">
                  <c:v>Not Hispanic or Latino</c:v>
                </c:pt>
                <c:pt idx="3">
                  <c:v>American Indian or Alaska Native</c:v>
                </c:pt>
                <c:pt idx="4">
                  <c:v>Asian</c:v>
                </c:pt>
                <c:pt idx="5">
                  <c:v>Black or African American</c:v>
                </c:pt>
                <c:pt idx="6">
                  <c:v>Native Hawaiian or Pacific Islander</c:v>
                </c:pt>
                <c:pt idx="7">
                  <c:v>Two or More Races</c:v>
                </c:pt>
                <c:pt idx="8">
                  <c:v>White</c:v>
                </c:pt>
              </c:strCache>
            </c:strRef>
          </c:cat>
          <c:val>
            <c:numRef>
              <c:f>'Race &amp; Ethnicity Chart'!$B$3:$B$11</c:f>
              <c:numCache>
                <c:formatCode>0.0%</c:formatCode>
                <c:ptCount val="9"/>
                <c:pt idx="0">
                  <c:v>4.5999999999999999E-2</c:v>
                </c:pt>
                <c:pt idx="1">
                  <c:v>0.95399999999999996</c:v>
                </c:pt>
                <c:pt idx="3">
                  <c:v>3.0000000000000001E-3</c:v>
                </c:pt>
                <c:pt idx="4">
                  <c:v>0.03</c:v>
                </c:pt>
                <c:pt idx="5">
                  <c:v>1.7999999999999999E-2</c:v>
                </c:pt>
                <c:pt idx="7">
                  <c:v>1.7999999999999999E-2</c:v>
                </c:pt>
                <c:pt idx="8">
                  <c:v>0.93100000000000005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6A-43BA-9660-0C860C0B7A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axId val="1825646607"/>
        <c:axId val="1820916735"/>
      </c:barChart>
      <c:catAx>
        <c:axId val="1825646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pPr>
            <a:endParaRPr lang="en-US"/>
          </a:p>
        </c:txPr>
        <c:crossAx val="1820916735"/>
        <c:crosses val="autoZero"/>
        <c:auto val="1"/>
        <c:lblAlgn val="ctr"/>
        <c:lblOffset val="10"/>
        <c:tickLblSkip val="1"/>
        <c:noMultiLvlLbl val="0"/>
      </c:catAx>
      <c:valAx>
        <c:axId val="1820916735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1825646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0" i="0" baseline="0">
          <a:latin typeface="GoodHeadlinePro-CondBook" panose="020B0504020101020102" pitchFamily="34" charset="77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D0CF9-C552-8449-9E3C-F70B1E1909FD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982CF-8C0C-9144-8DEB-6EA1F3814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11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AC1F0-56E1-4B2D-9A9F-84717C60955D}" type="datetimeFigureOut">
              <a:rPr lang="en-US" smtClean="0"/>
              <a:t>2/1/23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DB1C0-7EA8-4A94-90C9-1593EEAA47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57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 INSTRUCTIONS: Move the star on </a:t>
            </a:r>
            <a:r>
              <a:rPr lang="en-US" sz="13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map to </a:t>
            </a:r>
            <a:r>
              <a:rPr lang="en-US" sz="13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location of your county ***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DB1C0-7EA8-4A94-90C9-1593EEAA47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0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7517B3A-789E-2B47-B852-DA6D6D78400F}"/>
              </a:ext>
            </a:extLst>
          </p:cNvPr>
          <p:cNvSpPr/>
          <p:nvPr userDrawn="1"/>
        </p:nvSpPr>
        <p:spPr>
          <a:xfrm>
            <a:off x="0" y="6268824"/>
            <a:ext cx="12192000" cy="589176"/>
          </a:xfrm>
          <a:prstGeom prst="rect">
            <a:avLst/>
          </a:prstGeom>
          <a:solidFill>
            <a:srgbClr val="F0E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3AD594-2F0F-C841-95B8-C92845B53DA0}"/>
              </a:ext>
            </a:extLst>
          </p:cNvPr>
          <p:cNvSpPr/>
          <p:nvPr userDrawn="1"/>
        </p:nvSpPr>
        <p:spPr>
          <a:xfrm>
            <a:off x="-3" y="0"/>
            <a:ext cx="12192001" cy="8345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93" y="-31746"/>
            <a:ext cx="10515600" cy="898061"/>
          </a:xfrm>
        </p:spPr>
        <p:txBody>
          <a:bodyPr>
            <a:normAutofit/>
          </a:bodyPr>
          <a:lstStyle>
            <a:lvl1pPr>
              <a:defRPr sz="2400" b="0" i="0">
                <a:solidFill>
                  <a:schemeClr val="bg1"/>
                </a:solidFill>
                <a:latin typeface="GoodHeadlinePro-Medium" panose="020B0504020101020102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5BD-0AFE-924B-912C-03DC87E01047}" type="datetime1">
              <a:rPr lang="en-US" smtClean="0"/>
              <a:t>2/1/23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27BDBE-87E2-E145-B0B1-A965A595C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9778" y="6478151"/>
            <a:ext cx="1318430" cy="243329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117026F-5AE0-6744-9218-51F643FC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9330" y="6574972"/>
            <a:ext cx="2743200" cy="11748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700" b="0" i="0">
                <a:latin typeface="GoodHeadlinePro-CondNews" panose="020B0504020101020102" pitchFamily="34" charset="77"/>
              </a:defRPr>
            </a:lvl1pPr>
          </a:lstStyle>
          <a:p>
            <a:fld id="{82099BC6-FDA8-4BDD-9C27-3342164AF2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2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1701" y="6356355"/>
            <a:ext cx="2743200" cy="365125"/>
          </a:xfrm>
        </p:spPr>
        <p:txBody>
          <a:bodyPr/>
          <a:lstStyle/>
          <a:p>
            <a:fld id="{26AFF249-62AF-C147-9452-0109FFE08A02}" type="datetime1">
              <a:rPr lang="en-US" smtClean="0"/>
              <a:t>2/1/23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89330" y="6625771"/>
            <a:ext cx="2743200" cy="117480"/>
          </a:xfrm>
          <a:prstGeom prst="rect">
            <a:avLst/>
          </a:prstGeom>
        </p:spPr>
        <p:txBody>
          <a:bodyPr/>
          <a:lstStyle/>
          <a:p>
            <a:fld id="{82099BC6-FDA8-4BDD-9C27-3342164AF2C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D482660-A496-7646-9291-BE40D8C2484E}"/>
              </a:ext>
            </a:extLst>
          </p:cNvPr>
          <p:cNvSpPr/>
          <p:nvPr userDrawn="1"/>
        </p:nvSpPr>
        <p:spPr>
          <a:xfrm>
            <a:off x="284375" y="168883"/>
            <a:ext cx="11623250" cy="6107641"/>
          </a:xfrm>
          <a:prstGeom prst="roundRect">
            <a:avLst>
              <a:gd name="adj" fmla="val 6421"/>
            </a:avLst>
          </a:prstGeom>
          <a:solidFill>
            <a:srgbClr val="F0EEE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22EB360-E6EE-AF49-8CAF-CDD49E4D79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488" y="528638"/>
            <a:ext cx="7173912" cy="480030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GoodHeadlinePro-Medium" panose="020B0504020101020102" pitchFamily="34" charset="77"/>
              </a:defRPr>
            </a:lvl1pPr>
            <a:lvl2pPr marL="249625" indent="0">
              <a:buNone/>
              <a:defRPr/>
            </a:lvl2pPr>
            <a:lvl3pPr marL="499249" indent="0">
              <a:buNone/>
              <a:defRPr/>
            </a:lvl3pPr>
            <a:lvl4pPr marL="748873" indent="0">
              <a:buNone/>
              <a:defRPr/>
            </a:lvl4pPr>
            <a:lvl5pPr marL="998497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3966484-2CE6-C444-A554-0DA77C46A7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9778" y="6478151"/>
            <a:ext cx="1318430" cy="24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16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082E0-B536-5641-9DE9-1D60EA180E0C}" type="datetime1">
              <a:rPr lang="en-US" smtClean="0"/>
              <a:t>2/1/23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D482660-A496-7646-9291-BE40D8C2484E}"/>
              </a:ext>
            </a:extLst>
          </p:cNvPr>
          <p:cNvSpPr/>
          <p:nvPr userDrawn="1"/>
        </p:nvSpPr>
        <p:spPr>
          <a:xfrm>
            <a:off x="197964" y="184416"/>
            <a:ext cx="11783504" cy="6262487"/>
          </a:xfrm>
          <a:prstGeom prst="roundRect">
            <a:avLst>
              <a:gd name="adj" fmla="val 6421"/>
            </a:avLst>
          </a:prstGeom>
          <a:solidFill>
            <a:srgbClr val="F0EEE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81EF142-4CE1-D94D-A78D-6B24FD1C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9330" y="6625771"/>
            <a:ext cx="2743200" cy="117480"/>
          </a:xfrm>
          <a:prstGeom prst="rect">
            <a:avLst/>
          </a:prstGeom>
        </p:spPr>
        <p:txBody>
          <a:bodyPr/>
          <a:lstStyle/>
          <a:p>
            <a:fld id="{82099BC6-FDA8-4BDD-9C27-3342164AF2C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5C22FE-28D8-2944-B6C3-32135892F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9442" y="6511310"/>
            <a:ext cx="1138766" cy="21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6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E7EEB17-E9E6-8A43-8D44-9D28DAF6F0E1}"/>
              </a:ext>
            </a:extLst>
          </p:cNvPr>
          <p:cNvSpPr/>
          <p:nvPr userDrawn="1"/>
        </p:nvSpPr>
        <p:spPr>
          <a:xfrm>
            <a:off x="-34189" y="-197963"/>
            <a:ext cx="12267414" cy="71832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823909D-DFD9-9241-B14E-05978B5B69CD}"/>
              </a:ext>
            </a:extLst>
          </p:cNvPr>
          <p:cNvSpPr/>
          <p:nvPr userDrawn="1"/>
        </p:nvSpPr>
        <p:spPr>
          <a:xfrm>
            <a:off x="284375" y="101169"/>
            <a:ext cx="11623250" cy="6255186"/>
          </a:xfrm>
          <a:prstGeom prst="roundRect">
            <a:avLst>
              <a:gd name="adj" fmla="val 642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DB218-13DD-D848-9E39-D9C6805101D2}" type="datetime1">
              <a:rPr lang="en-US" smtClean="0"/>
              <a:t>2/1/23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22EB360-E6EE-AF49-8CAF-CDD49E4D79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5488" y="443797"/>
            <a:ext cx="7173912" cy="480030"/>
          </a:xfrm>
        </p:spPr>
        <p:txBody>
          <a:bodyPr>
            <a:norm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GoodHeadlinePro-Medium" panose="020B0504020101020102" pitchFamily="34" charset="77"/>
              </a:defRPr>
            </a:lvl1pPr>
            <a:lvl2pPr marL="249625" indent="0">
              <a:buNone/>
              <a:defRPr/>
            </a:lvl2pPr>
            <a:lvl3pPr marL="499249" indent="0">
              <a:buNone/>
              <a:defRPr/>
            </a:lvl3pPr>
            <a:lvl4pPr marL="748873" indent="0">
              <a:buNone/>
              <a:defRPr/>
            </a:lvl4pPr>
            <a:lvl5pPr marL="998497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EA0579-73E0-C444-AD8D-A379685DAD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39778" y="6478467"/>
            <a:ext cx="1318430" cy="242696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377037EC-C456-4E4A-AF2D-115D90BDC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89330" y="6625771"/>
            <a:ext cx="2743200" cy="1174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099BC6-FDA8-4BDD-9C27-3342164AF2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4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6" b="0" i="0">
                <a:solidFill>
                  <a:schemeClr val="tx1">
                    <a:tint val="75000"/>
                  </a:schemeClr>
                </a:solidFill>
                <a:latin typeface="Quattrocento Sans" panose="020B0502050000020003" pitchFamily="34" charset="0"/>
              </a:defRPr>
            </a:lvl1pPr>
          </a:lstStyle>
          <a:p>
            <a:fld id="{8DFDAAF9-0C57-494A-80D6-C729200372F0}" type="datetime1">
              <a:rPr lang="en-US" smtClean="0"/>
              <a:t>2/1/23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6" b="0" i="0">
                <a:solidFill>
                  <a:schemeClr val="tx1">
                    <a:tint val="75000"/>
                  </a:schemeClr>
                </a:solidFill>
                <a:latin typeface="Quattrocento Sans" panose="020B05020500000200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235A3CD-FACE-6E4E-8198-D419B2788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89330" y="6502402"/>
            <a:ext cx="2743200" cy="117480"/>
          </a:xfrm>
          <a:prstGeom prst="rect">
            <a:avLst/>
          </a:prstGeom>
        </p:spPr>
        <p:txBody>
          <a:bodyPr/>
          <a:lstStyle>
            <a:lvl1pPr algn="r">
              <a:lnSpc>
                <a:spcPct val="100000"/>
              </a:lnSpc>
              <a:defRPr sz="700" b="0" i="0">
                <a:latin typeface="GoodHeadlinePro-CondNews" panose="020B0504020101020102" pitchFamily="34" charset="77"/>
              </a:defRPr>
            </a:lvl1pPr>
          </a:lstStyle>
          <a:p>
            <a:fld id="{82099BC6-FDA8-4BDD-9C27-3342164AF2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6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25" r:id="rId2"/>
    <p:sldLayoutId id="2147483718" r:id="rId3"/>
    <p:sldLayoutId id="2147483736" r:id="rId4"/>
  </p:sldLayoutIdLst>
  <p:hf hdr="0" ftr="0" dt="0"/>
  <p:txStyles>
    <p:titleStyle>
      <a:lvl1pPr algn="l" defTabSz="499249" rtl="0" eaLnBrk="1" latinLnBrk="0" hangingPunct="1">
        <a:lnSpc>
          <a:spcPct val="90000"/>
        </a:lnSpc>
        <a:spcBef>
          <a:spcPct val="0"/>
        </a:spcBef>
        <a:buNone/>
        <a:defRPr sz="2403" b="0" i="0" kern="1200">
          <a:solidFill>
            <a:schemeClr val="tx1"/>
          </a:solidFill>
          <a:latin typeface="Quattrocento Sans" panose="020B0502050000020003" pitchFamily="34" charset="0"/>
          <a:ea typeface="+mj-ea"/>
          <a:cs typeface="+mj-cs"/>
        </a:defRPr>
      </a:lvl1pPr>
    </p:titleStyle>
    <p:bodyStyle>
      <a:lvl1pPr marL="124812" indent="-124812" algn="l" defTabSz="499249" rtl="0" eaLnBrk="1" latinLnBrk="0" hangingPunct="1">
        <a:lnSpc>
          <a:spcPct val="90000"/>
        </a:lnSpc>
        <a:spcBef>
          <a:spcPts val="546"/>
        </a:spcBef>
        <a:buFont typeface="Arial" panose="020B0604020202020204" pitchFamily="34" charset="0"/>
        <a:buChar char="•"/>
        <a:defRPr sz="1529" b="0" i="0" kern="1200">
          <a:solidFill>
            <a:schemeClr val="tx1"/>
          </a:solidFill>
          <a:latin typeface="Quattrocento Sans" panose="020B0502050000020003" pitchFamily="34" charset="0"/>
          <a:ea typeface="+mn-ea"/>
          <a:cs typeface="+mn-cs"/>
        </a:defRPr>
      </a:lvl1pPr>
      <a:lvl2pPr marL="374437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310" b="0" i="0" kern="1200">
          <a:solidFill>
            <a:schemeClr val="tx1"/>
          </a:solidFill>
          <a:latin typeface="Quattrocento Sans" panose="020B0502050000020003" pitchFamily="34" charset="0"/>
          <a:ea typeface="+mn-ea"/>
          <a:cs typeface="+mn-cs"/>
        </a:defRPr>
      </a:lvl2pPr>
      <a:lvl3pPr marL="624061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1092" b="0" i="0" kern="1200">
          <a:solidFill>
            <a:schemeClr val="tx1"/>
          </a:solidFill>
          <a:latin typeface="Quattrocento Sans" panose="020B0502050000020003" pitchFamily="34" charset="0"/>
          <a:ea typeface="+mn-ea"/>
          <a:cs typeface="+mn-cs"/>
        </a:defRPr>
      </a:lvl3pPr>
      <a:lvl4pPr marL="873685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b="0" i="0" kern="1200">
          <a:solidFill>
            <a:schemeClr val="tx1"/>
          </a:solidFill>
          <a:latin typeface="Quattrocento Sans" panose="020B0502050000020003" pitchFamily="34" charset="0"/>
          <a:ea typeface="+mn-ea"/>
          <a:cs typeface="+mn-cs"/>
        </a:defRPr>
      </a:lvl4pPr>
      <a:lvl5pPr marL="1123309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b="0" i="0" kern="1200">
          <a:solidFill>
            <a:schemeClr val="tx1"/>
          </a:solidFill>
          <a:latin typeface="Quattrocento Sans" panose="020B0502050000020003" pitchFamily="34" charset="0"/>
          <a:ea typeface="+mn-ea"/>
          <a:cs typeface="+mn-cs"/>
        </a:defRPr>
      </a:lvl5pPr>
      <a:lvl6pPr marL="1372934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6pPr>
      <a:lvl7pPr marL="1622558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7pPr>
      <a:lvl8pPr marL="1872183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8pPr>
      <a:lvl9pPr marL="2121807" indent="-124812" algn="l" defTabSz="499249" rtl="0" eaLnBrk="1" latinLnBrk="0" hangingPunct="1">
        <a:lnSpc>
          <a:spcPct val="90000"/>
        </a:lnSpc>
        <a:spcBef>
          <a:spcPts val="273"/>
        </a:spcBef>
        <a:buFont typeface="Arial" panose="020B0604020202020204" pitchFamily="34" charset="0"/>
        <a:buChar char="•"/>
        <a:defRPr sz="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1pPr>
      <a:lvl2pPr marL="249625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2pPr>
      <a:lvl3pPr marL="499249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3pPr>
      <a:lvl4pPr marL="748873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4pPr>
      <a:lvl5pPr marL="998497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5pPr>
      <a:lvl6pPr marL="1248122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6pPr>
      <a:lvl7pPr marL="1497746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7pPr>
      <a:lvl8pPr marL="1747371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8pPr>
      <a:lvl9pPr marL="1996995" algn="l" defTabSz="499249" rtl="0" eaLnBrk="1" latinLnBrk="0" hangingPunct="1">
        <a:defRPr sz="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AA154E7D-DA4E-4A81-853B-7906E7FA15BF}"/>
              </a:ext>
            </a:extLst>
          </p:cNvPr>
          <p:cNvSpPr/>
          <p:nvPr/>
        </p:nvSpPr>
        <p:spPr>
          <a:xfrm>
            <a:off x="10560176" y="5831792"/>
            <a:ext cx="1106937" cy="530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0066" tIns="35033" rIns="70066" bIns="35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youth in foster care (per 1K)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CD3025-51CA-4B24-9872-36CC0988ABED}"/>
              </a:ext>
            </a:extLst>
          </p:cNvPr>
          <p:cNvSpPr txBox="1"/>
          <p:nvPr/>
        </p:nvSpPr>
        <p:spPr>
          <a:xfrm>
            <a:off x="422459" y="956499"/>
            <a:ext cx="3440662" cy="30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30"/>
              </a:spcAft>
            </a:pPr>
            <a:r>
              <a:rPr lang="en-US" sz="1379" b="1" dirty="0"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Demographic Snapshot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000B22-9D97-4B7D-A04A-45EF07DEF2B8}"/>
              </a:ext>
            </a:extLst>
          </p:cNvPr>
          <p:cNvSpPr txBox="1"/>
          <p:nvPr/>
        </p:nvSpPr>
        <p:spPr>
          <a:xfrm>
            <a:off x="2723727" y="5896647"/>
            <a:ext cx="853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excessive drinking</a:t>
            </a:r>
            <a:endParaRPr lang="en-US" sz="900" dirty="0">
              <a:solidFill>
                <a:schemeClr val="tx2"/>
              </a:solidFill>
              <a:latin typeface="Arial Narrow" panose="020B0604020202020204" pitchFamily="34" charset="0"/>
              <a:ea typeface="Roboto Condensed Light" panose="02000000000000000000" pitchFamily="2" charset="0"/>
              <a:cs typeface="Arial Narrow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317220-7B5B-4940-997A-452FC667DEC8}"/>
              </a:ext>
            </a:extLst>
          </p:cNvPr>
          <p:cNvSpPr txBox="1"/>
          <p:nvPr/>
        </p:nvSpPr>
        <p:spPr>
          <a:xfrm>
            <a:off x="3838037" y="5889899"/>
            <a:ext cx="1334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opioid-related ED visits (per 100K)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47E63FF-989A-48D7-9D89-7CFAB352821D}"/>
              </a:ext>
            </a:extLst>
          </p:cNvPr>
          <p:cNvSpPr/>
          <p:nvPr/>
        </p:nvSpPr>
        <p:spPr>
          <a:xfrm>
            <a:off x="2639083" y="4845653"/>
            <a:ext cx="1050994" cy="105099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73" dirty="0">
              <a:solidFill>
                <a:schemeClr val="tx2">
                  <a:lumMod val="60000"/>
                  <a:lumOff val="40000"/>
                </a:schemeClr>
              </a:solidFill>
              <a:latin typeface="Roboto Condensed Light" panose="02000000000000000000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F8082BE-CF84-4BB1-BC96-128E3B5A2B4A}"/>
              </a:ext>
            </a:extLst>
          </p:cNvPr>
          <p:cNvSpPr/>
          <p:nvPr/>
        </p:nvSpPr>
        <p:spPr>
          <a:xfrm>
            <a:off x="4005952" y="4845653"/>
            <a:ext cx="1050994" cy="105099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3" dirty="0">
              <a:solidFill>
                <a:schemeClr val="tx2">
                  <a:lumMod val="60000"/>
                  <a:lumOff val="4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107A29C-4B11-4CF5-B632-05B68A7542A3}"/>
              </a:ext>
            </a:extLst>
          </p:cNvPr>
          <p:cNvSpPr txBox="1"/>
          <p:nvPr/>
        </p:nvSpPr>
        <p:spPr>
          <a:xfrm>
            <a:off x="5262919" y="5919320"/>
            <a:ext cx="1252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fatal overdoses </a:t>
            </a:r>
            <a:b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</a:br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(per 100K)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90134B7-C4BF-4D8D-8448-F49907F52AF2}"/>
              </a:ext>
            </a:extLst>
          </p:cNvPr>
          <p:cNvSpPr/>
          <p:nvPr/>
        </p:nvSpPr>
        <p:spPr>
          <a:xfrm>
            <a:off x="5363753" y="4845653"/>
            <a:ext cx="1050994" cy="105099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3" dirty="0">
              <a:solidFill>
                <a:schemeClr val="tx2">
                  <a:lumMod val="60000"/>
                  <a:lumOff val="4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84167BD-652C-4CF3-B0E3-A1920801B173}"/>
              </a:ext>
            </a:extLst>
          </p:cNvPr>
          <p:cNvSpPr txBox="1"/>
          <p:nvPr/>
        </p:nvSpPr>
        <p:spPr>
          <a:xfrm>
            <a:off x="6656542" y="5896647"/>
            <a:ext cx="110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suicides</a:t>
            </a:r>
            <a:b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</a:br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 (per 100K)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C10DC22-0E0A-4D3B-807A-7F95B7E05A33}"/>
              </a:ext>
            </a:extLst>
          </p:cNvPr>
          <p:cNvSpPr/>
          <p:nvPr/>
        </p:nvSpPr>
        <p:spPr>
          <a:xfrm>
            <a:off x="6672916" y="4842536"/>
            <a:ext cx="1050994" cy="105099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3" dirty="0">
              <a:solidFill>
                <a:schemeClr val="tx2">
                  <a:lumMod val="60000"/>
                  <a:lumOff val="4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628F86-C59D-4857-9FEE-C018EDD24F41}"/>
              </a:ext>
            </a:extLst>
          </p:cNvPr>
          <p:cNvSpPr txBox="1"/>
          <p:nvPr/>
        </p:nvSpPr>
        <p:spPr>
          <a:xfrm>
            <a:off x="7942698" y="5921955"/>
            <a:ext cx="110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violent crime </a:t>
            </a:r>
            <a:b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</a:br>
            <a:r>
              <a:rPr lang="en-US" sz="9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(per 100K)</a:t>
            </a:r>
            <a:endParaRPr lang="en-US" sz="900" dirty="0">
              <a:solidFill>
                <a:schemeClr val="dk1"/>
              </a:solidFill>
              <a:latin typeface="Arial Narrow" panose="020B0604020202020204" pitchFamily="34" charset="0"/>
              <a:ea typeface="Roboto Condensed Light" panose="02000000000000000000" pitchFamily="2" charset="0"/>
              <a:cs typeface="Arial Narrow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A412155-235C-4CFF-A0F5-AAF2B713FD2F}"/>
              </a:ext>
            </a:extLst>
          </p:cNvPr>
          <p:cNvSpPr/>
          <p:nvPr/>
        </p:nvSpPr>
        <p:spPr>
          <a:xfrm>
            <a:off x="7975411" y="4845653"/>
            <a:ext cx="1050994" cy="105099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3" dirty="0">
              <a:solidFill>
                <a:schemeClr val="tx2">
                  <a:lumMod val="60000"/>
                  <a:lumOff val="4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32AFD9-9463-4F6F-8907-B23B63A4CAC6}"/>
              </a:ext>
            </a:extLst>
          </p:cNvPr>
          <p:cNvSpPr txBox="1"/>
          <p:nvPr/>
        </p:nvSpPr>
        <p:spPr>
          <a:xfrm>
            <a:off x="8972304" y="5919320"/>
            <a:ext cx="1649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dk1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substantiated child </a:t>
            </a:r>
            <a:br>
              <a:rPr lang="en-US" sz="900" dirty="0">
                <a:solidFill>
                  <a:schemeClr val="dk1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</a:br>
            <a:r>
              <a:rPr lang="en-US" sz="900" dirty="0">
                <a:solidFill>
                  <a:schemeClr val="dk1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abuse cases (per 1K)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80338A3-7E87-4747-B72F-FFE758A070B6}"/>
              </a:ext>
            </a:extLst>
          </p:cNvPr>
          <p:cNvSpPr/>
          <p:nvPr/>
        </p:nvSpPr>
        <p:spPr>
          <a:xfrm>
            <a:off x="9284574" y="4845653"/>
            <a:ext cx="1050994" cy="105099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3" dirty="0">
              <a:solidFill>
                <a:schemeClr val="tx2">
                  <a:lumMod val="60000"/>
                  <a:lumOff val="4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C0A15E81-DD82-47D8-A72D-11BDE57F9FAC}"/>
              </a:ext>
            </a:extLst>
          </p:cNvPr>
          <p:cNvSpPr/>
          <p:nvPr/>
        </p:nvSpPr>
        <p:spPr>
          <a:xfrm>
            <a:off x="10588147" y="4845653"/>
            <a:ext cx="1050994" cy="105099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33" dirty="0">
              <a:solidFill>
                <a:schemeClr val="tx2">
                  <a:lumMod val="60000"/>
                  <a:lumOff val="40000"/>
                </a:schemeClr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3D88554-5473-4178-8C0F-2B7BD94343D3}"/>
              </a:ext>
            </a:extLst>
          </p:cNvPr>
          <p:cNvCxnSpPr>
            <a:cxnSpLocks/>
          </p:cNvCxnSpPr>
          <p:nvPr/>
        </p:nvCxnSpPr>
        <p:spPr>
          <a:xfrm flipH="1">
            <a:off x="7324428" y="278575"/>
            <a:ext cx="1" cy="4320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E2E6C87-3DC2-48A9-8513-5BD01C58878E}"/>
              </a:ext>
            </a:extLst>
          </p:cNvPr>
          <p:cNvCxnSpPr>
            <a:cxnSpLocks/>
          </p:cNvCxnSpPr>
          <p:nvPr/>
        </p:nvCxnSpPr>
        <p:spPr>
          <a:xfrm>
            <a:off x="279771" y="4585336"/>
            <a:ext cx="11632458" cy="13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6E3A989-88FE-4A05-88B2-7C3994B7CE97}"/>
              </a:ext>
            </a:extLst>
          </p:cNvPr>
          <p:cNvSpPr txBox="1"/>
          <p:nvPr/>
        </p:nvSpPr>
        <p:spPr>
          <a:xfrm>
            <a:off x="7540709" y="470897"/>
            <a:ext cx="2898362" cy="30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30"/>
              </a:spcAft>
            </a:pPr>
            <a:r>
              <a:rPr lang="en-US" sz="1379" b="1" dirty="0"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Social &amp; Economic Factors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0C17B5B-C144-4D70-B67F-96575AC74E6D}"/>
              </a:ext>
            </a:extLst>
          </p:cNvPr>
          <p:cNvSpPr txBox="1"/>
          <p:nvPr/>
        </p:nvSpPr>
        <p:spPr>
          <a:xfrm>
            <a:off x="1790040" y="3979919"/>
            <a:ext cx="1494649" cy="442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30"/>
              </a:spcAft>
            </a:pPr>
            <a:r>
              <a:rPr lang="en-US" sz="1100" dirty="0">
                <a:solidFill>
                  <a:schemeClr val="tx2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 </a:t>
            </a:r>
            <a:r>
              <a:rPr lang="en-US" sz="11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</a:t>
            </a:r>
            <a:br>
              <a:rPr lang="en-US" sz="1073" dirty="0">
                <a:solidFill>
                  <a:schemeClr val="tx2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</a:br>
            <a:r>
              <a:rPr lang="en-US" sz="1073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persons under 5 years old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940CB3-5199-41A5-BC24-65DA5D67C5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3201" y="3604741"/>
            <a:ext cx="929298" cy="929298"/>
          </a:xfrm>
          <a:prstGeom prst="rect">
            <a:avLst/>
          </a:prstGeom>
        </p:spPr>
      </p:pic>
      <p:sp>
        <p:nvSpPr>
          <p:cNvPr id="78" name="TextBox 77">
            <a:extLst>
              <a:ext uri="{FF2B5EF4-FFF2-40B4-BE49-F238E27FC236}">
                <a16:creationId xmlns:a16="http://schemas.microsoft.com/office/drawing/2014/main" id="{DE8C2B2F-E4D8-4E40-AE9B-8E005735C8BC}"/>
              </a:ext>
            </a:extLst>
          </p:cNvPr>
          <p:cNvSpPr txBox="1"/>
          <p:nvPr/>
        </p:nvSpPr>
        <p:spPr>
          <a:xfrm>
            <a:off x="360103" y="5114234"/>
            <a:ext cx="3606280" cy="31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230"/>
              </a:spcAft>
            </a:pPr>
            <a:r>
              <a:rPr lang="en-US" sz="1379" b="1" dirty="0"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Community Health &amp; Safety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81EAE-EBA9-499E-96C6-51319668187F}"/>
              </a:ext>
            </a:extLst>
          </p:cNvPr>
          <p:cNvSpPr txBox="1"/>
          <p:nvPr/>
        </p:nvSpPr>
        <p:spPr>
          <a:xfrm>
            <a:off x="2618894" y="5234704"/>
            <a:ext cx="1091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DFBF6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 </a:t>
            </a:r>
            <a:r>
              <a:rPr lang="en-US" sz="12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2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DF5AD36-9DFF-4882-9A62-40F5F7C2DA17}"/>
              </a:ext>
            </a:extLst>
          </p:cNvPr>
          <p:cNvSpPr txBox="1"/>
          <p:nvPr/>
        </p:nvSpPr>
        <p:spPr>
          <a:xfrm>
            <a:off x="4005952" y="5203926"/>
            <a:ext cx="103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FBF6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 </a:t>
            </a:r>
            <a:r>
              <a:rPr lang="en-US" sz="16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3F075E-2068-4A47-A958-2F284EBB4C03}"/>
              </a:ext>
            </a:extLst>
          </p:cNvPr>
          <p:cNvSpPr/>
          <p:nvPr/>
        </p:nvSpPr>
        <p:spPr>
          <a:xfrm>
            <a:off x="5492038" y="3554736"/>
            <a:ext cx="1654620" cy="37067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73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Population: </a:t>
            </a:r>
            <a:r>
              <a:rPr lang="en-US" sz="1073" dirty="0">
                <a:solidFill>
                  <a:srgbClr val="6DA8B1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#####</a:t>
            </a:r>
            <a:r>
              <a:rPr lang="en-US" sz="1073" dirty="0">
                <a:solidFill>
                  <a:srgbClr val="333333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 || </a:t>
            </a:r>
            <a:r>
              <a:rPr lang="en-US" sz="1073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#######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481F83B-AB0B-4778-A584-8C3F7F3090B8}"/>
              </a:ext>
            </a:extLst>
          </p:cNvPr>
          <p:cNvSpPr txBox="1"/>
          <p:nvPr/>
        </p:nvSpPr>
        <p:spPr>
          <a:xfrm>
            <a:off x="3623958" y="3987613"/>
            <a:ext cx="1653511" cy="426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30"/>
              </a:spcAft>
            </a:pPr>
            <a:r>
              <a:rPr lang="en-US" sz="1100" dirty="0">
                <a:solidFill>
                  <a:schemeClr val="tx2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 </a:t>
            </a:r>
            <a:r>
              <a:rPr lang="en-US" sz="11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100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 </a:t>
            </a:r>
            <a:br>
              <a:rPr lang="en-US" sz="1100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</a:br>
            <a:r>
              <a:rPr lang="en-US" sz="1073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persons under 18 years old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75B1347-CF68-4EF4-9377-7D811307D227}"/>
              </a:ext>
            </a:extLst>
          </p:cNvPr>
          <p:cNvSpPr txBox="1"/>
          <p:nvPr/>
        </p:nvSpPr>
        <p:spPr>
          <a:xfrm>
            <a:off x="5519902" y="3979919"/>
            <a:ext cx="1625956" cy="442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30"/>
              </a:spcAft>
            </a:pPr>
            <a:r>
              <a:rPr lang="en-US" sz="1200" dirty="0">
                <a:solidFill>
                  <a:schemeClr val="tx2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 </a:t>
            </a:r>
            <a:r>
              <a:rPr lang="en-US" sz="12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200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XX% </a:t>
            </a:r>
            <a:br>
              <a:rPr lang="en-US" sz="1200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</a:br>
            <a:r>
              <a:rPr lang="en-US" sz="1073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persons 65 years and older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CD4B06E9-7A96-4B6D-965B-E670610E4D59}"/>
              </a:ext>
            </a:extLst>
          </p:cNvPr>
          <p:cNvGrpSpPr/>
          <p:nvPr/>
        </p:nvGrpSpPr>
        <p:grpSpPr>
          <a:xfrm>
            <a:off x="10250181" y="3522313"/>
            <a:ext cx="1767303" cy="515612"/>
            <a:chOff x="3213537" y="3455026"/>
            <a:chExt cx="2306420" cy="672899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29DF00E-CCEA-4712-AB21-6C1BD75DCF1F}"/>
                </a:ext>
              </a:extLst>
            </p:cNvPr>
            <p:cNvSpPr/>
            <p:nvPr/>
          </p:nvSpPr>
          <p:spPr>
            <a:xfrm>
              <a:off x="3426737" y="3488224"/>
              <a:ext cx="2093220" cy="63970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C0C8E28-B03E-480B-9E9E-70B7B3A5FBD0}"/>
                </a:ext>
              </a:extLst>
            </p:cNvPr>
            <p:cNvSpPr txBox="1"/>
            <p:nvPr/>
          </p:nvSpPr>
          <p:spPr>
            <a:xfrm>
              <a:off x="3213537" y="3455026"/>
              <a:ext cx="2306420" cy="639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45" tIns="70845" rIns="70845" bIns="0" numCol="1" spcCol="1270" anchor="t" anchorCtr="0">
              <a:noAutofit/>
            </a:bodyPr>
            <a:lstStyle/>
            <a:p>
              <a:pPr algn="ctr" defTabSz="442793"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>
                  <a:solidFill>
                    <a:schemeClr val="tx2"/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 </a:t>
              </a:r>
              <a:r>
                <a:rPr lang="en-US" sz="1200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|| </a:t>
              </a:r>
              <a:r>
                <a:rPr lang="en-US" sz="1200" dirty="0">
                  <a:solidFill>
                    <a:schemeClr val="bg2">
                      <a:lumMod val="75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</a:t>
              </a:r>
              <a:br>
                <a:rPr lang="en-US" sz="1200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</a:br>
              <a: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households with </a:t>
              </a:r>
              <a:b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</a:br>
              <a: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severe housing problems</a:t>
              </a:r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D15BEFDF-98F0-4937-8AE2-FDDBCF0A105E}"/>
              </a:ext>
            </a:extLst>
          </p:cNvPr>
          <p:cNvGrpSpPr/>
          <p:nvPr/>
        </p:nvGrpSpPr>
        <p:grpSpPr>
          <a:xfrm>
            <a:off x="9018306" y="2152924"/>
            <a:ext cx="1321222" cy="490174"/>
            <a:chOff x="1836081" y="1445796"/>
            <a:chExt cx="1724262" cy="63970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F1529B8-9F20-481A-8004-5CFF5267C8EA}"/>
                </a:ext>
              </a:extLst>
            </p:cNvPr>
            <p:cNvSpPr/>
            <p:nvPr/>
          </p:nvSpPr>
          <p:spPr>
            <a:xfrm>
              <a:off x="1836081" y="1445796"/>
              <a:ext cx="1724262" cy="63970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7009601-2AE1-45AB-A6D6-FB404425FC57}"/>
                </a:ext>
              </a:extLst>
            </p:cNvPr>
            <p:cNvSpPr txBox="1"/>
            <p:nvPr/>
          </p:nvSpPr>
          <p:spPr>
            <a:xfrm>
              <a:off x="1836081" y="1445796"/>
              <a:ext cx="1724262" cy="639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45" tIns="70845" rIns="70845" bIns="0" numCol="1" spcCol="1270" anchor="t" anchorCtr="0">
              <a:noAutofit/>
            </a:bodyPr>
            <a:lstStyle/>
            <a:p>
              <a:pPr algn="ctr" defTabSz="442793">
                <a:spcBef>
                  <a:spcPct val="0"/>
                </a:spcBef>
                <a:spcAft>
                  <a:spcPct val="35000"/>
                </a:spcAft>
              </a:pPr>
              <a:r>
                <a:rPr lang="en-US" sz="1226" dirty="0">
                  <a:solidFill>
                    <a:schemeClr val="tx2"/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 </a:t>
              </a:r>
              <a:r>
                <a:rPr lang="en-US" sz="1226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|| </a:t>
              </a:r>
              <a:r>
                <a:rPr lang="en-US" sz="1226" dirty="0">
                  <a:solidFill>
                    <a:schemeClr val="bg2">
                      <a:lumMod val="75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</a:t>
              </a:r>
              <a:b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</a:br>
              <a: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children in poverty</a:t>
              </a:r>
              <a:endParaRPr lang="en-US" sz="1073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B2E0881-C31C-47E5-A91C-FDBB68D0C408}"/>
              </a:ext>
            </a:extLst>
          </p:cNvPr>
          <p:cNvGrpSpPr/>
          <p:nvPr/>
        </p:nvGrpSpPr>
        <p:grpSpPr>
          <a:xfrm>
            <a:off x="10473222" y="2152552"/>
            <a:ext cx="1321222" cy="490174"/>
            <a:chOff x="3678700" y="1445311"/>
            <a:chExt cx="1724262" cy="639701"/>
          </a:xfrm>
        </p:grpSpPr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4159CE76-4C6C-4E2C-A238-6697397040CF}"/>
                </a:ext>
              </a:extLst>
            </p:cNvPr>
            <p:cNvSpPr/>
            <p:nvPr/>
          </p:nvSpPr>
          <p:spPr>
            <a:xfrm>
              <a:off x="3678700" y="1445311"/>
              <a:ext cx="1724262" cy="63970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1FFC46AF-323D-4E31-BF1F-7AEAE1552FC6}"/>
                </a:ext>
              </a:extLst>
            </p:cNvPr>
            <p:cNvSpPr txBox="1"/>
            <p:nvPr/>
          </p:nvSpPr>
          <p:spPr>
            <a:xfrm>
              <a:off x="3678700" y="1445311"/>
              <a:ext cx="1724262" cy="639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45" tIns="70845" rIns="70845" bIns="0" numCol="1" spcCol="1270" anchor="t" anchorCtr="0">
              <a:noAutofit/>
            </a:bodyPr>
            <a:lstStyle/>
            <a:p>
              <a:pPr algn="ctr" defTabSz="442793">
                <a:spcBef>
                  <a:spcPct val="0"/>
                </a:spcBef>
                <a:spcAft>
                  <a:spcPct val="35000"/>
                </a:spcAft>
              </a:pPr>
              <a:r>
                <a:rPr lang="en-US" sz="1226" dirty="0">
                  <a:solidFill>
                    <a:schemeClr val="tx2"/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 </a:t>
              </a:r>
              <a:r>
                <a:rPr lang="en-US" sz="1226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|| </a:t>
              </a:r>
              <a:r>
                <a:rPr lang="en-US" sz="1226" dirty="0">
                  <a:solidFill>
                    <a:schemeClr val="bg2">
                      <a:lumMod val="75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</a:t>
              </a:r>
              <a:b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</a:br>
              <a: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unemployment rate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D166007-3A01-4037-A136-61487737A423}"/>
              </a:ext>
            </a:extLst>
          </p:cNvPr>
          <p:cNvGrpSpPr/>
          <p:nvPr/>
        </p:nvGrpSpPr>
        <p:grpSpPr>
          <a:xfrm>
            <a:off x="7531970" y="3547751"/>
            <a:ext cx="1321222" cy="490174"/>
            <a:chOff x="88668" y="3173949"/>
            <a:chExt cx="1724262" cy="639701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2822630-6874-4C87-B46A-0B31F761530D}"/>
                </a:ext>
              </a:extLst>
            </p:cNvPr>
            <p:cNvSpPr/>
            <p:nvPr/>
          </p:nvSpPr>
          <p:spPr>
            <a:xfrm>
              <a:off x="88668" y="3173949"/>
              <a:ext cx="1724262" cy="63970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8A401DD-5411-43A9-A16F-EC3871D40D8F}"/>
                </a:ext>
              </a:extLst>
            </p:cNvPr>
            <p:cNvSpPr txBox="1"/>
            <p:nvPr/>
          </p:nvSpPr>
          <p:spPr>
            <a:xfrm>
              <a:off x="88668" y="3173949"/>
              <a:ext cx="1724262" cy="639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45" tIns="70845" rIns="70845" bIns="0" numCol="1" spcCol="1270" anchor="t" anchorCtr="0">
              <a:noAutofit/>
            </a:bodyPr>
            <a:lstStyle/>
            <a:p>
              <a:pPr algn="ctr" defTabSz="442793"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>
                  <a:solidFill>
                    <a:schemeClr val="tx2"/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 </a:t>
              </a:r>
              <a:r>
                <a:rPr lang="en-US" sz="1200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|| </a:t>
              </a:r>
              <a:r>
                <a:rPr lang="en-US" sz="1200" dirty="0">
                  <a:solidFill>
                    <a:schemeClr val="bg2">
                      <a:lumMod val="75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</a:t>
              </a:r>
              <a:r>
                <a:rPr lang="en-US" sz="1200" dirty="0">
                  <a:solidFill>
                    <a:schemeClr val="bg2">
                      <a:lumMod val="90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 </a:t>
              </a:r>
              <a:br>
                <a:rPr lang="en-US" sz="1200" dirty="0">
                  <a:solidFill>
                    <a:schemeClr val="bg2">
                      <a:lumMod val="90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</a:br>
              <a: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children in single-parent households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9754B073-1356-407C-BD93-55D81F5F2237}"/>
              </a:ext>
            </a:extLst>
          </p:cNvPr>
          <p:cNvGrpSpPr/>
          <p:nvPr/>
        </p:nvGrpSpPr>
        <p:grpSpPr>
          <a:xfrm>
            <a:off x="9042152" y="3526475"/>
            <a:ext cx="1321222" cy="490174"/>
            <a:chOff x="1920968" y="3146182"/>
            <a:chExt cx="1724262" cy="639701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929DCAE4-A4B5-4CC1-8CEE-49F928C0A4DD}"/>
                </a:ext>
              </a:extLst>
            </p:cNvPr>
            <p:cNvSpPr/>
            <p:nvPr/>
          </p:nvSpPr>
          <p:spPr>
            <a:xfrm>
              <a:off x="1920968" y="3146182"/>
              <a:ext cx="1724262" cy="63970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F18D7CFB-680D-471D-90C3-CFF0B43088E2}"/>
                </a:ext>
              </a:extLst>
            </p:cNvPr>
            <p:cNvSpPr txBox="1"/>
            <p:nvPr/>
          </p:nvSpPr>
          <p:spPr>
            <a:xfrm>
              <a:off x="1920968" y="3146182"/>
              <a:ext cx="1724262" cy="639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45" tIns="70845" rIns="70845" bIns="0" numCol="1" spcCol="1270" anchor="t" anchorCtr="0">
              <a:noAutofit/>
            </a:bodyPr>
            <a:lstStyle/>
            <a:p>
              <a:pPr algn="ctr" defTabSz="442793"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>
                  <a:solidFill>
                    <a:schemeClr val="tx2"/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 </a:t>
              </a:r>
              <a:r>
                <a:rPr lang="en-US" sz="1200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|| </a:t>
              </a:r>
              <a:r>
                <a:rPr lang="en-US" sz="1200" dirty="0">
                  <a:solidFill>
                    <a:schemeClr val="bg2">
                      <a:lumMod val="75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XX%</a:t>
              </a:r>
              <a:r>
                <a:rPr lang="en-US" sz="1200" dirty="0">
                  <a:solidFill>
                    <a:schemeClr val="bg2">
                      <a:lumMod val="90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 </a:t>
              </a:r>
              <a: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households with food insecurity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84F65627-8F2B-4F47-A04B-E33212473D3C}"/>
              </a:ext>
            </a:extLst>
          </p:cNvPr>
          <p:cNvGrpSpPr/>
          <p:nvPr/>
        </p:nvGrpSpPr>
        <p:grpSpPr>
          <a:xfrm>
            <a:off x="7318710" y="2157561"/>
            <a:ext cx="1694694" cy="490174"/>
            <a:chOff x="1861134" y="1466686"/>
            <a:chExt cx="1724262" cy="639701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0D04CA16-3FF7-49E7-BC16-8E54C1682C25}"/>
                </a:ext>
              </a:extLst>
            </p:cNvPr>
            <p:cNvSpPr/>
            <p:nvPr/>
          </p:nvSpPr>
          <p:spPr>
            <a:xfrm>
              <a:off x="1861134" y="1466686"/>
              <a:ext cx="1724262" cy="63970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188B212F-D1D3-44F5-A1FB-2ACF555EF6F2}"/>
                </a:ext>
              </a:extLst>
            </p:cNvPr>
            <p:cNvSpPr txBox="1"/>
            <p:nvPr/>
          </p:nvSpPr>
          <p:spPr>
            <a:xfrm>
              <a:off x="1861134" y="1466686"/>
              <a:ext cx="1724262" cy="639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845" tIns="70845" rIns="70845" bIns="0" numCol="1" spcCol="1270" anchor="t" anchorCtr="0">
              <a:noAutofit/>
            </a:bodyPr>
            <a:lstStyle/>
            <a:p>
              <a:pPr algn="ctr" defTabSz="442793"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>
                  <a:solidFill>
                    <a:schemeClr val="tx2"/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$XXXXX </a:t>
              </a:r>
              <a:r>
                <a:rPr lang="en-US" sz="1200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|| </a:t>
              </a:r>
              <a:r>
                <a:rPr lang="en-US" sz="1200" dirty="0">
                  <a:solidFill>
                    <a:schemeClr val="bg2">
                      <a:lumMod val="75000"/>
                    </a:schemeClr>
                  </a:solidFill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$XXXXX</a:t>
              </a:r>
              <a:b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</a:br>
              <a:r>
                <a:rPr lang="en-US" sz="1073" dirty="0">
                  <a:latin typeface="Arial Narrow" panose="020B0604020202020204" pitchFamily="34" charset="0"/>
                  <a:ea typeface="Roboto Condensed Light" panose="02000000000000000000" pitchFamily="2" charset="0"/>
                  <a:cs typeface="Arial Narrow" panose="020B0604020202020204" pitchFamily="34" charset="0"/>
                </a:rPr>
                <a:t>median household income</a:t>
              </a:r>
              <a:endParaRPr lang="en-US" sz="1073" dirty="0">
                <a:latin typeface="Arial Narrow" panose="020B0604020202020204" pitchFamily="34" charset="0"/>
                <a:cs typeface="Arial Narrow" panose="020B0604020202020204" pitchFamily="34" charset="0"/>
              </a:endParaRPr>
            </a:p>
          </p:txBody>
        </p:sp>
      </p:grpSp>
      <p:pic>
        <p:nvPicPr>
          <p:cNvPr id="108" name="Picture 107">
            <a:extLst>
              <a:ext uri="{FF2B5EF4-FFF2-40B4-BE49-F238E27FC236}">
                <a16:creationId xmlns:a16="http://schemas.microsoft.com/office/drawing/2014/main" id="{88466341-660C-43FE-A8CD-382D8E5C49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13232" y="1346221"/>
            <a:ext cx="875828" cy="875828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F8E10BF0-CB0F-48C0-A010-62E17815EB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60328" y="2805498"/>
            <a:ext cx="840795" cy="840795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25D4426E-1FDD-4073-971A-917BD6411A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82366" y="2805498"/>
            <a:ext cx="840795" cy="840795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306F8D68-21F4-49FE-B135-04216279F9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13435" y="2805498"/>
            <a:ext cx="840795" cy="840795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5CF3F5A1-75B1-431D-B4B3-1AFFCE0ED8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95919" y="1346221"/>
            <a:ext cx="875828" cy="875828"/>
          </a:xfrm>
          <a:prstGeom prst="rect">
            <a:avLst/>
          </a:prstGeom>
        </p:spPr>
      </p:pic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844515B4-8DE8-459B-8336-A935BF07F2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422421"/>
              </p:ext>
            </p:extLst>
          </p:nvPr>
        </p:nvGraphicFramePr>
        <p:xfrm>
          <a:off x="1674171" y="1404529"/>
          <a:ext cx="3594292" cy="2476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B60A38AE-DFC4-4E0F-9BE3-8BF3A39B9440}"/>
              </a:ext>
            </a:extLst>
          </p:cNvPr>
          <p:cNvSpPr/>
          <p:nvPr/>
        </p:nvSpPr>
        <p:spPr>
          <a:xfrm>
            <a:off x="3298219" y="1728615"/>
            <a:ext cx="1031051" cy="37766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Ethnicity &amp; Race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204480-CB81-524A-8AA2-EABF379308E5}"/>
              </a:ext>
            </a:extLst>
          </p:cNvPr>
          <p:cNvSpPr/>
          <p:nvPr/>
        </p:nvSpPr>
        <p:spPr>
          <a:xfrm>
            <a:off x="4811469" y="525871"/>
            <a:ext cx="1396536" cy="3486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4000"/>
              </a:lnSpc>
              <a:spcAft>
                <a:spcPts val="230"/>
              </a:spcAft>
            </a:pPr>
            <a:r>
              <a:rPr lang="en-US" sz="1600" dirty="0">
                <a:solidFill>
                  <a:schemeClr val="tx2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Name of County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97B4C6B8-C307-0B42-83DC-44A1F3DA6E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34087" y="1346221"/>
            <a:ext cx="875828" cy="875828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2D53D711-A2A2-E043-A8E1-2ABF192E60FB}"/>
              </a:ext>
            </a:extLst>
          </p:cNvPr>
          <p:cNvSpPr txBox="1"/>
          <p:nvPr/>
        </p:nvSpPr>
        <p:spPr>
          <a:xfrm>
            <a:off x="362096" y="403715"/>
            <a:ext cx="4676217" cy="522129"/>
          </a:xfrm>
          <a:prstGeom prst="round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230"/>
              </a:spcAft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 Data Profile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3E08B-919E-4B4D-AF6A-A82A18E09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9BC6-FDA8-4BDD-9C27-3342164AF2CA}" type="slidenum">
              <a:rPr lang="en-US" smtClean="0"/>
              <a:t>1</a:t>
            </a:fld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1C93208-1196-3D42-B797-E301F8C6E515}"/>
              </a:ext>
            </a:extLst>
          </p:cNvPr>
          <p:cNvSpPr txBox="1"/>
          <p:nvPr/>
        </p:nvSpPr>
        <p:spPr>
          <a:xfrm>
            <a:off x="5362312" y="5203926"/>
            <a:ext cx="103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FBF6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 </a:t>
            </a:r>
            <a:r>
              <a:rPr lang="en-US" sz="16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30838B2-C861-DF42-B5F7-C51A8C108302}"/>
              </a:ext>
            </a:extLst>
          </p:cNvPr>
          <p:cNvSpPr txBox="1"/>
          <p:nvPr/>
        </p:nvSpPr>
        <p:spPr>
          <a:xfrm>
            <a:off x="6680572" y="5203926"/>
            <a:ext cx="103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FBF6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 </a:t>
            </a:r>
            <a:r>
              <a:rPr lang="en-US" sz="16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FAFB088-FE90-B742-BF73-F4A04CE38077}"/>
              </a:ext>
            </a:extLst>
          </p:cNvPr>
          <p:cNvSpPr txBox="1"/>
          <p:nvPr/>
        </p:nvSpPr>
        <p:spPr>
          <a:xfrm>
            <a:off x="7983592" y="5203926"/>
            <a:ext cx="103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FBF6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 </a:t>
            </a:r>
            <a:r>
              <a:rPr lang="en-US" sz="16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092B459-A9FA-D644-96BF-8A237BEAE6B5}"/>
              </a:ext>
            </a:extLst>
          </p:cNvPr>
          <p:cNvSpPr txBox="1"/>
          <p:nvPr/>
        </p:nvSpPr>
        <p:spPr>
          <a:xfrm>
            <a:off x="9294232" y="5203926"/>
            <a:ext cx="103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FBF6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 </a:t>
            </a:r>
            <a:r>
              <a:rPr lang="en-US" sz="16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4DCF341-30F8-BC41-9B36-E71D1E7110F2}"/>
              </a:ext>
            </a:extLst>
          </p:cNvPr>
          <p:cNvSpPr txBox="1"/>
          <p:nvPr/>
        </p:nvSpPr>
        <p:spPr>
          <a:xfrm>
            <a:off x="10597252" y="5203926"/>
            <a:ext cx="103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DFBF6"/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 </a:t>
            </a:r>
            <a:r>
              <a:rPr lang="en-US" sz="1600" dirty="0"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 Light" panose="02000000000000000000" pitchFamily="2" charset="0"/>
                <a:cs typeface="Arial Narrow" panose="020B0604020202020204" pitchFamily="34" charset="0"/>
              </a:rPr>
              <a:t>##</a:t>
            </a: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5CB9369C-00B4-2748-8D23-DBE4B98C9BB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09511" y="551391"/>
            <a:ext cx="1708185" cy="3186911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987E301-4C90-8944-9FB6-AC1728DE03E9}"/>
              </a:ext>
            </a:extLst>
          </p:cNvPr>
          <p:cNvSpPr/>
          <p:nvPr/>
        </p:nvSpPr>
        <p:spPr>
          <a:xfrm>
            <a:off x="7592094" y="808804"/>
            <a:ext cx="1694690" cy="314795"/>
          </a:xfrm>
          <a:prstGeom prst="roundRect">
            <a:avLst>
              <a:gd name="adj" fmla="val 3882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010C6-63FD-B945-8BC4-166AFC966A70}"/>
              </a:ext>
            </a:extLst>
          </p:cNvPr>
          <p:cNvSpPr/>
          <p:nvPr/>
        </p:nvSpPr>
        <p:spPr>
          <a:xfrm>
            <a:off x="7626979" y="844100"/>
            <a:ext cx="19241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30"/>
              </a:spcAft>
            </a:pPr>
            <a:r>
              <a:rPr lang="en-US" sz="1000" dirty="0">
                <a:solidFill>
                  <a:schemeClr val="tx2"/>
                </a:solidFill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ABC County</a:t>
            </a:r>
            <a:r>
              <a:rPr lang="en-US" sz="1000" dirty="0"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 ||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New Hampshire</a:t>
            </a:r>
          </a:p>
        </p:txBody>
      </p: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177B03E7-EA72-2B45-8744-78A485BA71A9}"/>
              </a:ext>
            </a:extLst>
          </p:cNvPr>
          <p:cNvSpPr/>
          <p:nvPr/>
        </p:nvSpPr>
        <p:spPr>
          <a:xfrm>
            <a:off x="428438" y="5461196"/>
            <a:ext cx="1712336" cy="314795"/>
          </a:xfrm>
          <a:prstGeom prst="roundRect">
            <a:avLst>
              <a:gd name="adj" fmla="val 3882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098A7478-EC31-EE4A-A44B-9A996A939FD6}"/>
              </a:ext>
            </a:extLst>
          </p:cNvPr>
          <p:cNvSpPr/>
          <p:nvPr/>
        </p:nvSpPr>
        <p:spPr>
          <a:xfrm>
            <a:off x="446232" y="5497049"/>
            <a:ext cx="16730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30"/>
              </a:spcAft>
            </a:pPr>
            <a:r>
              <a:rPr lang="en-US" sz="1000" dirty="0">
                <a:solidFill>
                  <a:schemeClr val="bg1"/>
                </a:solidFill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ABC County </a:t>
            </a:r>
            <a:r>
              <a:rPr lang="en-US" sz="1000" dirty="0"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|| </a:t>
            </a:r>
            <a:r>
              <a:rPr lang="en-US" sz="1000" dirty="0">
                <a:solidFill>
                  <a:schemeClr val="bg2">
                    <a:lumMod val="90000"/>
                  </a:schemeClr>
                </a:solidFill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New Hampshire</a:t>
            </a:r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AC89BD48-D1F1-BC46-9D72-008BA8164586}"/>
              </a:ext>
            </a:extLst>
          </p:cNvPr>
          <p:cNvSpPr/>
          <p:nvPr/>
        </p:nvSpPr>
        <p:spPr>
          <a:xfrm>
            <a:off x="461845" y="1285138"/>
            <a:ext cx="1708185" cy="314795"/>
          </a:xfrm>
          <a:prstGeom prst="roundRect">
            <a:avLst>
              <a:gd name="adj" fmla="val 3882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5F457399-DD20-9A4F-98DD-40C6E801FF6E}"/>
              </a:ext>
            </a:extLst>
          </p:cNvPr>
          <p:cNvSpPr/>
          <p:nvPr/>
        </p:nvSpPr>
        <p:spPr>
          <a:xfrm>
            <a:off x="487278" y="1321481"/>
            <a:ext cx="213357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30"/>
              </a:spcAft>
            </a:pPr>
            <a:r>
              <a:rPr lang="en-US" sz="1000" dirty="0">
                <a:solidFill>
                  <a:schemeClr val="tx2"/>
                </a:solidFill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ABC County</a:t>
            </a:r>
            <a:r>
              <a:rPr lang="en-US" sz="1000" dirty="0"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 ||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Arial Narrow" panose="020B0604020202020204" pitchFamily="34" charset="0"/>
                <a:ea typeface="Roboto Condensed" panose="02000000000000000000" pitchFamily="2" charset="0"/>
                <a:cs typeface="Arial Narrow" panose="020B0604020202020204" pitchFamily="34" charset="0"/>
              </a:rPr>
              <a:t>New Hampshire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0BA535D9-80A8-2144-A3C1-D92D3C796E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019427" y="2887769"/>
            <a:ext cx="430530" cy="45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5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DBB311-1C65-7642-ADDE-2A0ECA60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99BC6-FDA8-4BDD-9C27-3342164AF2CA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CBC4C1-B005-D048-B822-15CF1D05B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996061"/>
              </p:ext>
            </p:extLst>
          </p:nvPr>
        </p:nvGraphicFramePr>
        <p:xfrm>
          <a:off x="178554" y="151811"/>
          <a:ext cx="11834892" cy="624368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47819">
                  <a:extLst>
                    <a:ext uri="{9D8B030D-6E8A-4147-A177-3AD203B41FA5}">
                      <a16:colId xmlns:a16="http://schemas.microsoft.com/office/drawing/2014/main" val="3729719040"/>
                    </a:ext>
                  </a:extLst>
                </a:gridCol>
                <a:gridCol w="785123">
                  <a:extLst>
                    <a:ext uri="{9D8B030D-6E8A-4147-A177-3AD203B41FA5}">
                      <a16:colId xmlns:a16="http://schemas.microsoft.com/office/drawing/2014/main" val="1983427969"/>
                    </a:ext>
                  </a:extLst>
                </a:gridCol>
                <a:gridCol w="8401950">
                  <a:extLst>
                    <a:ext uri="{9D8B030D-6E8A-4147-A177-3AD203B41FA5}">
                      <a16:colId xmlns:a16="http://schemas.microsoft.com/office/drawing/2014/main" val="3946838839"/>
                    </a:ext>
                  </a:extLst>
                </a:gridCol>
              </a:tblGrid>
              <a:tr h="255443"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Indicator Name</a:t>
                      </a:r>
                    </a:p>
                  </a:txBody>
                  <a:tcPr marL="121920" marR="121920" marT="60960" marB="6096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Year</a:t>
                      </a:r>
                    </a:p>
                  </a:txBody>
                  <a:tcPr marL="121920" marR="121920" marT="60960" marB="6096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i="0" dirty="0"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Link to Data Source</a:t>
                      </a:r>
                    </a:p>
                  </a:txBody>
                  <a:tcPr marL="121920" marR="121920" marT="60960" marB="6096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182324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Population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https://www.census.gov/quickfacts/NH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982364"/>
                  </a:ext>
                </a:extLst>
              </a:tr>
              <a:tr h="3272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Ethnicity &amp; Race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www.census.gov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quickfacts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/NH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944589"/>
                  </a:ext>
                </a:extLst>
              </a:tr>
              <a:tr h="301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Persons under 5 years old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515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https://www.census.gov/quickfacts/NH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004854"/>
                  </a:ext>
                </a:extLst>
              </a:tr>
              <a:tr h="3497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Persons under 18 years old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515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https://www.census.gov/quickfacts/NH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208213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Persons 65 years and older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515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https://www.census.gov/quickfacts/NH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688203"/>
                  </a:ext>
                </a:extLst>
              </a:tr>
              <a:tr h="3146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Median household income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5151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https://www.census.gov/quickfacts/NH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377076"/>
                  </a:ext>
                </a:extLst>
              </a:tr>
              <a:tr h="303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Children in poverty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https://www.countyhealthrankings.org/app/new-hampshire/2022/compare/snapshot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160031"/>
                  </a:ext>
                </a:extLst>
              </a:tr>
              <a:tr h="3304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Unemployment rate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https://www.nhes.nh.gov/elmi/statistics/documents/laus-current.pdf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7429328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Children in single-parent households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https://www.countyhealthrankings.org/app/new-hampshire/2022/compare/snapshot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0008337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</a:t>
                      </a:r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ouseholds 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with food insecurity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http://map.feedingamerica.org/county/2020/overall/new-hampshire/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6355310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Households with severe housing problems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https://www.countyhealthrankings.org/app/new-hampshire/2022/compare/snapshot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515738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Excessive drinking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https://www.countyhealthrankings.org/app/new-hampshire/2022/compare/snapshot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8440182"/>
                  </a:ext>
                </a:extLst>
              </a:tr>
              <a:tr h="3220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Opioid-related ED visits (per 100K)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www.dhhs.nh.gov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/wisdom/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dashboard.html?topic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=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opioid-misuse&amp;subtopic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=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misuse-hospitalizations-and-deaths&amp;indicator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=opioid-related-hospital-visits-(emergency-dept.)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305446"/>
                  </a:ext>
                </a:extLst>
              </a:tr>
              <a:tr h="2996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Fatal overdoses (per 100K)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www.dhhs.nh.gov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/wisdom/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dashboard.html&amp;topic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=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opioid-misuse&amp;subtopic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=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misuse-hospitalizations-and-deaths&amp;indicator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=all-drug-overdose-deaths-involving-opioids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924032"/>
                  </a:ext>
                </a:extLst>
              </a:tr>
              <a:tr h="3710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Suicides (per 100K)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https://www.countyhealthrankings.org/app/new-hampshire/2022/compare/snapshot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987532"/>
                  </a:ext>
                </a:extLst>
              </a:tr>
              <a:tr h="255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Violent crime (per 100K)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https://www.countyhealthrankings.org/app/new-hampshire/2022/compare/snapshot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4919860"/>
                  </a:ext>
                </a:extLst>
              </a:tr>
              <a:tr h="3068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Substantiated child abuse cases (per 1K)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https://datacenter.kidscount.org/data/tables/5849-substantiated-child-maltreatment-victims?loc=31&amp;loct=5#detailed/5/4430-4439/false/870,36/any/17520,12459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097558"/>
                  </a:ext>
                </a:extLst>
              </a:tr>
              <a:tr h="2998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Youth in foster care (per 1K)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sng" strike="noStrike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Roboto Condensed Light" panose="02000000000000000000" pitchFamily="2" charset="0"/>
                        <a:cs typeface="Arial Narrow" panose="020B0604020202020204" pitchFamily="34" charset="0"/>
                      </a:endParaRPr>
                    </a:p>
                  </a:txBody>
                  <a:tcPr marL="121920" marR="121920" marT="60960" marB="609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515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https://datacenter.kidscount.org/data/tables/</a:t>
                      </a:r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5854-children-in-out-of-home-placements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Roboto Condensed Light" panose="02000000000000000000" pitchFamily="2" charset="0"/>
                          <a:cs typeface="Arial Narrow" panose="020B0604020202020204" pitchFamily="34" charset="0"/>
                        </a:rPr>
                        <a:t>?loc=31&amp;loct=5#detailed/5/4430-4439/false/870,869/any/12464,17527</a:t>
                      </a:r>
                    </a:p>
                  </a:txBody>
                  <a:tcPr marL="121920" marR="121920" marT="60960" marB="609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997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842151"/>
      </p:ext>
    </p:extLst>
  </p:cSld>
  <p:clrMapOvr>
    <a:masterClrMapping/>
  </p:clrMapOvr>
</p:sld>
</file>

<file path=ppt/theme/theme1.xml><?xml version="1.0" encoding="utf-8"?>
<a:theme xmlns:a="http://schemas.openxmlformats.org/drawingml/2006/main" name="BHII Main Colors 2020-10-15">
  <a:themeElements>
    <a:clrScheme name="Custom 2">
      <a:dk1>
        <a:srgbClr val="334042"/>
      </a:dk1>
      <a:lt1>
        <a:srgbClr val="FFFDF8"/>
      </a:lt1>
      <a:dk2>
        <a:srgbClr val="449698"/>
      </a:dk2>
      <a:lt2>
        <a:srgbClr val="D9D6CB"/>
      </a:lt2>
      <a:accent1>
        <a:srgbClr val="F9A532"/>
      </a:accent1>
      <a:accent2>
        <a:srgbClr val="EF5925"/>
      </a:accent2>
      <a:accent3>
        <a:srgbClr val="A5B171"/>
      </a:accent3>
      <a:accent4>
        <a:srgbClr val="D9D6CB"/>
      </a:accent4>
      <a:accent5>
        <a:srgbClr val="334042"/>
      </a:accent5>
      <a:accent6>
        <a:srgbClr val="82276A"/>
      </a:accent6>
      <a:hlink>
        <a:srgbClr val="449698"/>
      </a:hlink>
      <a:folHlink>
        <a:srgbClr val="D9D6C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HII Main Colors 2020-10-15" id="{D36CBE14-F812-3B42-B5F5-C56019D74D64}" vid="{B72F4705-8311-2B45-8111-FCA104C2A4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s xmlns="b5bfd73e-3d78-43ba-b143-3bc49305cffd" xsi:nil="true"/>
    <lcf76f155ced4ddcb4097134ff3c332f xmlns="b5bfd73e-3d78-43ba-b143-3bc49305cffd">
      <Terms xmlns="http://schemas.microsoft.com/office/infopath/2007/PartnerControls"/>
    </lcf76f155ced4ddcb4097134ff3c332f>
    <TaxCatchAll xmlns="d3466cae-0ffd-4d8f-97ac-c3b8cd6d44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A278404F49D49860D1D0D3B9C0293" ma:contentTypeVersion="17" ma:contentTypeDescription="Create a new document." ma:contentTypeScope="" ma:versionID="b9a8ad9c3b462fecdc840f985f64cc25">
  <xsd:schema xmlns:xsd="http://www.w3.org/2001/XMLSchema" xmlns:xs="http://www.w3.org/2001/XMLSchema" xmlns:p="http://schemas.microsoft.com/office/2006/metadata/properties" xmlns:ns2="b5bfd73e-3d78-43ba-b143-3bc49305cffd" xmlns:ns3="d3466cae-0ffd-4d8f-97ac-c3b8cd6d4441" targetNamespace="http://schemas.microsoft.com/office/2006/metadata/properties" ma:root="true" ma:fieldsID="a6adafec26442f5a4b104f61a882bd37" ns2:_="" ns3:_="">
    <xsd:import namespace="b5bfd73e-3d78-43ba-b143-3bc49305cffd"/>
    <xsd:import namespace="d3466cae-0ffd-4d8f-97ac-c3b8cd6d4441"/>
    <xsd:element name="properties">
      <xsd:complexType>
        <xsd:sequence>
          <xsd:element name="documentManagement">
            <xsd:complexType>
              <xsd:all>
                <xsd:element ref="ns2:Project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fd73e-3d78-43ba-b143-3bc49305cffd" elementFormDefault="qualified">
    <xsd:import namespace="http://schemas.microsoft.com/office/2006/documentManagement/types"/>
    <xsd:import namespace="http://schemas.microsoft.com/office/infopath/2007/PartnerControls"/>
    <xsd:element name="Projects" ma:index="8" nillable="true" ma:displayName="Projects" ma:format="Dropdown" ma:internalName="Project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FNH CME"/>
                    <xsd:enumeration value="CFNH Expansion"/>
                    <xsd:enumeration value="CFNH Implementation"/>
                    <xsd:enumeration value="AWARE 2.0"/>
                    <xsd:enumeration value="NEXUS"/>
                    <xsd:enumeration value="FSNH"/>
                    <xsd:enumeration value="Manchester SoC"/>
                    <xsd:enumeration value="Manchester Launch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04022ad-ef34-4d1e-9200-18c9974f96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466cae-0ffd-4d8f-97ac-c3b8cd6d4441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d88dd20-db83-4621-8887-96d7a54fbd7e}" ma:internalName="TaxCatchAll" ma:showField="CatchAllData" ma:web="d3466cae-0ffd-4d8f-97ac-c3b8cd6d44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40D92D-639E-4649-BDE9-6337D518B823}">
  <ds:schemaRefs>
    <ds:schemaRef ds:uri="http://purl.org/dc/dcmitype/"/>
    <ds:schemaRef ds:uri="http://schemas.microsoft.com/office/2006/documentManagement/types"/>
    <ds:schemaRef ds:uri="b5bfd73e-3d78-43ba-b143-3bc49305cffd"/>
    <ds:schemaRef ds:uri="d3466cae-0ffd-4d8f-97ac-c3b8cd6d4441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0E9E90-C5A6-4AA3-BCE5-C9A4DA3B64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A00393-D9F0-4A4B-9A0B-DBEB757FC0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bfd73e-3d78-43ba-b143-3bc49305cffd"/>
    <ds:schemaRef ds:uri="d3466cae-0ffd-4d8f-97ac-c3b8cd6d44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48213</TotalTime>
  <Words>635</Words>
  <Application>Microsoft Macintosh PowerPoint</Application>
  <PresentationFormat>Widescreen</PresentationFormat>
  <Paragraphs>78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Narrow</vt:lpstr>
      <vt:lpstr>Calibri</vt:lpstr>
      <vt:lpstr>GoodHeadlinePro-CondNews</vt:lpstr>
      <vt:lpstr>GoodHeadlinePro-Medium</vt:lpstr>
      <vt:lpstr>Quattrocento Sans</vt:lpstr>
      <vt:lpstr>Roboto Condensed</vt:lpstr>
      <vt:lpstr>Roboto Condensed Light</vt:lpstr>
      <vt:lpstr>Verdana</vt:lpstr>
      <vt:lpstr>BHII Main Colors 2020-10-15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Erdmann</dc:creator>
  <cp:lastModifiedBy>Michelle Graham</cp:lastModifiedBy>
  <cp:revision>1450</cp:revision>
  <cp:lastPrinted>2021-04-26T16:06:32Z</cp:lastPrinted>
  <dcterms:created xsi:type="dcterms:W3CDTF">2017-03-22T15:31:45Z</dcterms:created>
  <dcterms:modified xsi:type="dcterms:W3CDTF">2023-02-03T17:30:57Z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0x010100339A278404F49D49860D1D0D3B9C0293</vt:lpwstr>
  </property>
  <property fmtid="{D5CDD505-2E9C-101B-9397-08002B2CF9AE}" pid="3" name="MediaServiceImageTags">
    <vt:lpwstr/>
  </property>
</Properties>
</file>